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9" r:id="rId4"/>
    <p:sldId id="280" r:id="rId5"/>
    <p:sldId id="275" r:id="rId6"/>
    <p:sldId id="276" r:id="rId7"/>
    <p:sldId id="268" r:id="rId8"/>
    <p:sldId id="266" r:id="rId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37" autoAdjust="0"/>
  </p:normalViewPr>
  <p:slideViewPr>
    <p:cSldViewPr>
      <p:cViewPr varScale="1">
        <p:scale>
          <a:sx n="73" d="100"/>
          <a:sy n="73" d="100"/>
        </p:scale>
        <p:origin x="5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52" y="-8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348" y="1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pPr>
              <a:defRPr/>
            </a:pPr>
            <a:fld id="{9B5F0851-4CED-4753-BE69-7D8068C841B4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060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348" y="8817060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pPr>
              <a:defRPr/>
            </a:pPr>
            <a:fld id="{E93CA9BF-59CC-401C-98AE-78E5CCC97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348" y="1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pPr>
              <a:defRPr/>
            </a:pPr>
            <a:fld id="{6C29CA76-F025-4C66-A859-45CC493058A8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1" tIns="46476" rIns="92951" bIns="4647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804" y="4410065"/>
            <a:ext cx="5587394" cy="4178279"/>
          </a:xfrm>
          <a:prstGeom prst="rect">
            <a:avLst/>
          </a:prstGeom>
        </p:spPr>
        <p:txBody>
          <a:bodyPr vert="horz" lIns="92951" tIns="46476" rIns="92951" bIns="464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060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348" y="8817060"/>
            <a:ext cx="3027137" cy="46510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pPr>
              <a:defRPr/>
            </a:pPr>
            <a:fld id="{B208BADF-72E9-41B0-9502-23DE17C46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2E3FAB-6DEF-486F-8BEE-47CC1179900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28ABFE-2CD2-483D-B9BB-2A80CBD21D5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099CCD-F25E-4615-9DDC-1AE6283793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F89093-8F64-4C4A-A31A-76979FEECB3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1F7E8A-42EC-403B-8619-84A7F93390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173DC7-4CE2-41C3-B399-0A91F6DE49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A3E52-730E-4D77-902B-DFB23B613446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AA339-D817-4606-AE1C-97826010A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B903-8604-43E2-8A3A-8FA9F938E20E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DC8E-01BD-40D3-960E-F5B75E10A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ACFEA-FB48-4759-81F7-1AB4705418DB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B1C0-EC23-44CB-B220-3E75F9E67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7526-FD0D-4F37-84DF-8E16FA76E315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6B05-6A40-4D5C-81B7-84C0250EF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1383-0EB5-4C54-9A2A-80C5E0B14F64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EB9A7-5344-4E32-B2C3-E81077575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265E-4EF4-4033-A068-DB743711D206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BCB1-7D1C-431C-A909-F35770659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4DCB6-B925-4F6E-A988-17584ED5C573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2EC49-2A92-4ED6-B0E8-A02FDBAD2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ED313-4B83-407B-B267-74F47245FA0D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7F735-AFC9-42E2-8444-7550CB35C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61453-41A3-483C-883C-32362F484C8C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AC8F9-B164-41E6-9415-880627249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421EA-4971-4B7A-B673-F8DC0B2801D9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F515-8E50-4432-B54A-C7169703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DAB7-5658-4E6B-BCD4-CE5275361F19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D3E5-BA2A-42B4-AA43-0F6FEB3E1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BE492-1071-4604-860F-501B4E63E60F}" type="datetimeFigureOut">
              <a:rPr lang="en-US"/>
              <a:pPr>
                <a:defRPr/>
              </a:pPr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4B409B-1165-43DE-91CA-331B0E94E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outhwindra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oshq@grp7.com" TargetMode="External"/><Relationship Id="rId2" Type="http://schemas.openxmlformats.org/officeDocument/2006/relationships/hyperlink" Target="mailto:jennyk@grp7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5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733800"/>
          </a:xfrm>
        </p:spPr>
        <p:txBody>
          <a:bodyPr/>
          <a:lstStyle/>
          <a:p>
            <a:pPr eaLnBrk="1" hangingPunct="1"/>
            <a:r>
              <a:rPr lang="en-US" sz="6000" b="1" u="sng"/>
              <a:t>Asphalt Shingles Recycling</a:t>
            </a:r>
            <a:br>
              <a:rPr lang="en-US" sz="6000" b="1" u="sng"/>
            </a:br>
            <a:r>
              <a:rPr lang="en-US" sz="6000" b="1" u="sng"/>
              <a:t>Training Guide for Suppliers</a:t>
            </a:r>
            <a:br>
              <a:rPr lang="en-US" sz="6000" b="1" u="sng"/>
            </a:br>
            <a:r>
              <a:rPr lang="en-US" sz="1800" b="1"/>
              <a:t>PROVIDED BY:</a:t>
            </a:r>
          </a:p>
        </p:txBody>
      </p:sp>
      <p:pic>
        <p:nvPicPr>
          <p:cNvPr id="102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502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E1EB61F-4406-4791-9707-BE1F1F84C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4577589"/>
            <a:ext cx="3809999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29200" y="0"/>
            <a:ext cx="3962400" cy="2209800"/>
          </a:xfrm>
        </p:spPr>
        <p:txBody>
          <a:bodyPr/>
          <a:lstStyle/>
          <a:p>
            <a:pPr algn="l"/>
            <a:r>
              <a:rPr lang="en-US" sz="3600" i="1" dirty="0"/>
              <a:t>WHO IS REQUIRED TO COMPLETE TRAINING 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800600" y="2667000"/>
            <a:ext cx="4114800" cy="3581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2000" b="1" dirty="0">
                <a:latin typeface="Arial" charset="0"/>
                <a:cs typeface="Arial" charset="0"/>
              </a:rPr>
              <a:t>Suppliers Requiring Training: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General Contractors	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Roofing Contractors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Homebuilders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Homeowners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Permitted C&amp;D Facilities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Waste Management Facilities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"/>
            <a:ext cx="4267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WHAT TO COMPLETE BEFORE BRINGING SHINGLES TO EACH FACILITY?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2667000"/>
            <a:ext cx="411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 b="1" dirty="0">
                <a:cs typeface="Arial" charset="0"/>
              </a:rPr>
              <a:t>Complete, Sign and Submit: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Supply Training Manual /  Supply Certification Form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Receipt &amp; Processing Service Agreement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Certificate of Insurance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Credit Application 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+mn-lt"/>
              </a:rPr>
              <a:t>	(Not Necessary for COD)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+mn-lt"/>
              </a:rPr>
              <a:t>5.	Address Tracking Sheet	</a:t>
            </a:r>
          </a:p>
        </p:txBody>
      </p:sp>
      <p:pic>
        <p:nvPicPr>
          <p:cNvPr id="410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48200" y="2362200"/>
            <a:ext cx="4495800" cy="3581400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000" dirty="0"/>
              <a:t>Cedar Shingles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/>
              <a:t>Built-up Asphalt Roofing &amp; Flat Roofing Shingles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/>
              <a:t>Rolls / Sheets of Felt Paper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/>
              <a:t>Asbestos / Any Material </a:t>
            </a:r>
          </a:p>
          <a:p>
            <a:pPr marL="457200" indent="-457200">
              <a:buNone/>
            </a:pPr>
            <a:r>
              <a:rPr lang="en-US" sz="2000" dirty="0"/>
              <a:t>	Containing Asbestos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/>
              <a:t>Household Trash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685800"/>
            <a:ext cx="3962400" cy="160020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ACCEPTABLE MATERIALS</a:t>
            </a:r>
          </a:p>
          <a:p>
            <a:pPr eaLnBrk="0" hangingPunct="0">
              <a:defRPr/>
            </a:pPr>
            <a:endParaRPr lang="en-US" sz="3600" i="1" dirty="0"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2438400"/>
            <a:ext cx="411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Asphalt Shingles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Felt Attached to Shingles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Nails Mixed with Shingles	</a:t>
            </a:r>
          </a:p>
        </p:txBody>
      </p:sp>
      <p:pic>
        <p:nvPicPr>
          <p:cNvPr id="512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648200" y="685800"/>
            <a:ext cx="3962400" cy="1600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UNACCEPTABLE MATERIALS</a:t>
            </a:r>
          </a:p>
          <a:p>
            <a:pPr eaLnBrk="0" hangingPunct="0">
              <a:defRPr/>
            </a:pPr>
            <a:endParaRPr lang="en-US" sz="3600" i="1" dirty="0">
              <a:latin typeface="+mj-lt"/>
              <a:ea typeface="+mj-ea"/>
              <a:cs typeface="+mj-cs"/>
            </a:endParaRPr>
          </a:p>
        </p:txBody>
      </p:sp>
      <p:pic>
        <p:nvPicPr>
          <p:cNvPr id="9" name="Content Placeholder 17" descr="cedar shingles.jpg"/>
          <p:cNvPicPr>
            <a:picLocks noChangeAspect="1"/>
          </p:cNvPicPr>
          <p:nvPr/>
        </p:nvPicPr>
        <p:blipFill>
          <a:blip r:embed="rId4" cstate="print"/>
          <a:srcRect r="79" b="7317"/>
          <a:stretch>
            <a:fillRect/>
          </a:stretch>
        </p:blipFill>
        <p:spPr>
          <a:xfrm>
            <a:off x="5105400" y="5105400"/>
            <a:ext cx="1525921" cy="990600"/>
          </a:xfrm>
          <a:prstGeom prst="rect">
            <a:avLst/>
          </a:prstGeom>
        </p:spPr>
      </p:pic>
      <p:pic>
        <p:nvPicPr>
          <p:cNvPr id="10" name="Picture 15" descr="feltroofing.jpg"/>
          <p:cNvPicPr>
            <a:picLocks noChangeAspect="1"/>
          </p:cNvPicPr>
          <p:nvPr/>
        </p:nvPicPr>
        <p:blipFill>
          <a:blip r:embed="rId5" cstate="print"/>
          <a:srcRect t="4269" b="8185"/>
          <a:stretch>
            <a:fillRect/>
          </a:stretch>
        </p:blipFill>
        <p:spPr bwMode="auto">
          <a:xfrm>
            <a:off x="7086600" y="5105400"/>
            <a:ext cx="165565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shingles- broken on roof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724400"/>
            <a:ext cx="167126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shingles pile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38400" y="4724400"/>
            <a:ext cx="194553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782762"/>
          </a:xfrm>
        </p:spPr>
        <p:txBody>
          <a:bodyPr/>
          <a:lstStyle/>
          <a:p>
            <a:r>
              <a:rPr lang="en-US" dirty="0"/>
              <a:t>YOUR BEST EFFORT MUST BE MADE TO REMOVE THE FOLLOWING: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2600" y="2362200"/>
            <a:ext cx="624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Wood (Plywood, Pallets, Etc.)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Metal (Gutters, Flashing, Etc.)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Plastic Wrap, Paper</a:t>
            </a:r>
          </a:p>
        </p:txBody>
      </p:sp>
      <p:pic>
        <p:nvPicPr>
          <p:cNvPr id="4" name="Content Placeholder 16" descr="pallets.jpg"/>
          <p:cNvPicPr>
            <a:picLocks noChangeAspect="1"/>
          </p:cNvPicPr>
          <p:nvPr/>
        </p:nvPicPr>
        <p:blipFill>
          <a:blip r:embed="rId2" cstate="print"/>
          <a:srcRect l="12834" t="15701" r="17290" b="12621"/>
          <a:stretch>
            <a:fillRect/>
          </a:stretch>
        </p:blipFill>
        <p:spPr>
          <a:xfrm>
            <a:off x="304800" y="4114800"/>
            <a:ext cx="2730500" cy="1905000"/>
          </a:xfrm>
          <a:prstGeom prst="rect">
            <a:avLst/>
          </a:prstGeom>
        </p:spPr>
      </p:pic>
      <p:pic>
        <p:nvPicPr>
          <p:cNvPr id="5" name="Content Placeholder 11" descr="flashing08.jpg"/>
          <p:cNvPicPr>
            <a:picLocks noChangeAspect="1"/>
          </p:cNvPicPr>
          <p:nvPr/>
        </p:nvPicPr>
        <p:blipFill>
          <a:blip r:embed="rId3" cstate="print"/>
          <a:srcRect t="23027"/>
          <a:stretch>
            <a:fillRect/>
          </a:stretch>
        </p:blipFill>
        <p:spPr>
          <a:xfrm>
            <a:off x="3429000" y="4114800"/>
            <a:ext cx="2488163" cy="1905000"/>
          </a:xfrm>
          <a:prstGeom prst="rect">
            <a:avLst/>
          </a:prstGeom>
        </p:spPr>
      </p:pic>
      <p:pic>
        <p:nvPicPr>
          <p:cNvPr id="6" name="Content Placeholder 4" descr="tyve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197600" y="4114800"/>
            <a:ext cx="254000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HOW TO COMPLETE THE REQUIRED FORMS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Supply Training Manual /  Supply Certification Form: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Complete, sign and submit form by authorized agent of the company once you read this </a:t>
            </a:r>
            <a:r>
              <a:rPr lang="en-US" sz="2000" u="sng" dirty="0">
                <a:latin typeface="+mn-lt"/>
              </a:rPr>
              <a:t>“Asphalt Shingles Recycling Training Guide for Suppliers” </a:t>
            </a:r>
            <a:r>
              <a:rPr lang="en-US" sz="2000" dirty="0">
                <a:latin typeface="+mn-lt"/>
              </a:rPr>
              <a:t>(One Time)</a:t>
            </a:r>
            <a:endParaRPr lang="en-US" sz="2000" u="sng" dirty="0">
              <a:latin typeface="+mn-lt"/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+mn-lt"/>
              </a:rPr>
              <a:t>Receipt &amp; Processing Service Agreement: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Complete and sign when initially registering as a new customer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+mn-lt"/>
              </a:rPr>
              <a:t>3. 	Certificate of Insurance: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Provide when initially registering as a new customer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Provide company proof of insurance annually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 startAt="4"/>
              <a:defRPr/>
            </a:pPr>
            <a:r>
              <a:rPr lang="en-US" sz="2000" dirty="0">
                <a:latin typeface="+mn-lt"/>
              </a:rPr>
              <a:t>Credit application if you desire to open an account (Not necessary for COD)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 startAt="4"/>
              <a:defRPr/>
            </a:pPr>
            <a:r>
              <a:rPr lang="en-US" sz="2000" dirty="0">
                <a:latin typeface="+mn-lt"/>
              </a:rPr>
              <a:t>Address Tracking Sheet: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000" dirty="0">
                <a:latin typeface="+mn-lt"/>
              </a:rPr>
              <a:t>One form per facility with an address tracking list submitted each week / month providing where shingles come from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000" dirty="0">
                <a:latin typeface="+mn-lt"/>
              </a:rPr>
              <a:t>		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REQUIREMENTS FOR EACH LOAD</a:t>
            </a: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533400" y="1219200"/>
            <a:ext cx="8001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en-US" sz="2000" dirty="0"/>
              <a:t>Staff visually inspects each load</a:t>
            </a:r>
          </a:p>
          <a:p>
            <a:pPr marL="457200" indent="-457200"/>
            <a:endParaRPr lang="en-US" sz="2000" dirty="0"/>
          </a:p>
          <a:p>
            <a:pPr marL="457200" indent="-457200">
              <a:buFontTx/>
              <a:buAutoNum type="arabicPeriod" startAt="2"/>
            </a:pPr>
            <a:r>
              <a:rPr lang="en-US" sz="2000" dirty="0"/>
              <a:t>The on-site Illinois Certified Asbestos Inspector will monitor activities and conduct sampling procedures to address concerns associated with Asbestos Containing Material</a:t>
            </a:r>
          </a:p>
          <a:p>
            <a:pPr marL="457200" indent="-457200"/>
            <a:endParaRPr lang="en-US" sz="2000" dirty="0"/>
          </a:p>
          <a:p>
            <a:pPr marL="457200" indent="-457200">
              <a:buFontTx/>
              <a:buAutoNum type="arabicPeriod" startAt="3"/>
            </a:pPr>
            <a:r>
              <a:rPr lang="en-US" sz="2000" dirty="0"/>
              <a:t>Any load rejected must be dealt with using Best Management Practices.  A form will be issued to the driver with an explanation and inspector contact information</a:t>
            </a:r>
          </a:p>
          <a:p>
            <a:pPr marL="457200" indent="-457200">
              <a:buFontTx/>
              <a:buAutoNum type="arabicPeriod" startAt="3"/>
            </a:pPr>
            <a:endParaRPr lang="en-US" sz="2000" dirty="0"/>
          </a:p>
          <a:p>
            <a:pPr marL="457200" indent="-457200">
              <a:buFontTx/>
              <a:buAutoNum type="arabicPeriod" startAt="3"/>
            </a:pPr>
            <a:r>
              <a:rPr lang="en-US" sz="2000" dirty="0"/>
              <a:t>Each project needs to be listed on the Address Tracking Sheet and submitted to:</a:t>
            </a:r>
          </a:p>
          <a:p>
            <a:pPr marL="914400" lvl="1" indent="-457200"/>
            <a:r>
              <a:rPr lang="en-US" sz="2000" dirty="0"/>
              <a:t>	</a:t>
            </a:r>
          </a:p>
          <a:p>
            <a:pPr marL="914400" lvl="1" indent="-457200" algn="ctr"/>
            <a:r>
              <a:rPr lang="en-US" sz="2000" dirty="0">
                <a:hlinkClick r:id="rId3"/>
              </a:rPr>
              <a:t>info@southwindras.com</a:t>
            </a:r>
            <a:r>
              <a:rPr lang="en-US" sz="2000" dirty="0"/>
              <a:t> </a:t>
            </a:r>
          </a:p>
          <a:p>
            <a:pPr marL="914400" lvl="1" indent="-457200" algn="ctr"/>
            <a:r>
              <a:rPr lang="en-US" sz="2000" dirty="0"/>
              <a:t>Fax #: (630) 524-9155</a:t>
            </a:r>
          </a:p>
          <a:p>
            <a:pPr marL="914400" lvl="1" indent="-457200"/>
            <a:endParaRPr lang="en-US" sz="2000" dirty="0"/>
          </a:p>
        </p:txBody>
      </p:sp>
      <p:pic>
        <p:nvPicPr>
          <p:cNvPr id="717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620000" cy="4724400"/>
          </a:xfrm>
        </p:spPr>
        <p:txBody>
          <a:bodyPr/>
          <a:lstStyle/>
          <a:p>
            <a:pPr lvl="1" algn="l" eaLnBrk="1" hangingPunct="1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Records will be kept at each facility of the dates of training and the names of employees trained.</a:t>
            </a:r>
          </a:p>
          <a:p>
            <a:pPr lvl="1" algn="l" eaLnBrk="1" hangingPunct="1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Additional training may be necessary based on future updates to the QCQA plan or as required</a:t>
            </a:r>
          </a:p>
          <a:p>
            <a:pPr lvl="1" algn="l" eaLnBrk="1" hangingPunct="1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Do not forget to complete and submit required forms</a:t>
            </a:r>
          </a:p>
          <a:p>
            <a:pPr lvl="1" algn="l" eaLnBrk="1" hangingPunct="1"/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en-US" b="1" dirty="0">
                <a:solidFill>
                  <a:schemeClr val="tx1"/>
                </a:solidFill>
              </a:rPr>
              <a:t>THANK YOU!</a:t>
            </a:r>
          </a:p>
          <a:p>
            <a:pPr algn="l" eaLnBrk="1" hangingPunct="1"/>
            <a:endParaRPr lang="en-US" dirty="0">
              <a:solidFill>
                <a:schemeClr val="tx1"/>
              </a:solidFill>
            </a:endParaRPr>
          </a:p>
          <a:p>
            <a:pPr algn="l" eaLnBrk="1" hangingPunct="1"/>
            <a:endParaRPr lang="en-US" dirty="0">
              <a:solidFill>
                <a:schemeClr val="tx1"/>
              </a:solidFill>
            </a:endParaRPr>
          </a:p>
          <a:p>
            <a:pPr algn="l" eaLnBrk="1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152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CONGRATUALTIONS</a:t>
            </a:r>
          </a:p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TRAINING COMPLETE!!!</a:t>
            </a:r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6221479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/>
              <a:t>Please Contact: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800" b="1" dirty="0" err="1"/>
              <a:t>Southwind</a:t>
            </a:r>
            <a:r>
              <a:rPr lang="en-US" sz="2800" b="1" dirty="0"/>
              <a:t> RAS, LLC - SALES DEPARTMENT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800" dirty="0"/>
              <a:t>Jenny Kinter: </a:t>
            </a:r>
            <a:r>
              <a:rPr lang="en-US" sz="2800" dirty="0">
                <a:hlinkClick r:id="rId2"/>
              </a:rPr>
              <a:t>jennyk@grp7.com</a:t>
            </a:r>
            <a:endParaRPr lang="en-US" sz="2800" dirty="0"/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----------------------------------------------------------------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800" b="1" dirty="0" err="1"/>
              <a:t>Southwind</a:t>
            </a:r>
            <a:r>
              <a:rPr lang="en-US" sz="2800" b="1" dirty="0"/>
              <a:t> RAS, LLC – ENVIRONMENTAL DEPARTMENT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800" dirty="0"/>
              <a:t>Josh Quinn : </a:t>
            </a:r>
            <a:r>
              <a:rPr lang="en-US" sz="2800" dirty="0">
                <a:hlinkClick r:id="rId3"/>
              </a:rPr>
              <a:t>joshq@grp7.com</a:t>
            </a:r>
            <a:endParaRPr lang="en-US" sz="2800" dirty="0"/>
          </a:p>
          <a:p>
            <a:pPr algn="ctr" eaLnBrk="1" hangingPunct="1">
              <a:buNone/>
              <a:defRPr/>
            </a:pPr>
            <a:endParaRPr lang="en-US" sz="2800" dirty="0"/>
          </a:p>
          <a:p>
            <a:pPr algn="ctr" eaLnBrk="1" hangingPunct="1">
              <a:buNone/>
              <a:defRPr/>
            </a:pPr>
            <a:r>
              <a:rPr lang="en-US" sz="2800" dirty="0"/>
              <a:t>Ph: (630) 233-5700 	Fax #: (630) 524-9155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b="1" dirty="0"/>
          </a:p>
          <a:p>
            <a:pPr algn="ctr" eaLnBrk="1" hangingPunct="1">
              <a:buFont typeface="Arial" charset="0"/>
              <a:buNone/>
              <a:defRPr/>
            </a:pPr>
            <a:r>
              <a:rPr lang="en-US" b="1" dirty="0"/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1" dirty="0">
                <a:latin typeface="+mj-lt"/>
                <a:ea typeface="+mj-ea"/>
                <a:cs typeface="+mj-cs"/>
              </a:rPr>
              <a:t>FOR MORE INFORMATION:</a:t>
            </a:r>
          </a:p>
        </p:txBody>
      </p:sp>
      <p:pic>
        <p:nvPicPr>
          <p:cNvPr id="922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5965958"/>
            <a:ext cx="2971800" cy="58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344</Words>
  <Application>Microsoft Office PowerPoint</Application>
  <PresentationFormat>On-screen Show (4:3)</PresentationFormat>
  <Paragraphs>79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Asphalt Shingles Recycling Training Guide for Suppliers PROVIDED BY:</vt:lpstr>
      <vt:lpstr>WHO IS REQUIRED TO COMPLETE TRAINING ?</vt:lpstr>
      <vt:lpstr>PowerPoint Presentation</vt:lpstr>
      <vt:lpstr>YOUR BEST EFFORT MUST BE MADE TO REMOVE THE FOLLOWING: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O</dc:creator>
  <cp:lastModifiedBy>Jenny Kinter</cp:lastModifiedBy>
  <cp:revision>144</cp:revision>
  <dcterms:created xsi:type="dcterms:W3CDTF">2010-03-04T13:39:57Z</dcterms:created>
  <dcterms:modified xsi:type="dcterms:W3CDTF">2018-05-08T18:59:01Z</dcterms:modified>
</cp:coreProperties>
</file>